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61" r:id="rId4"/>
    <p:sldId id="263" r:id="rId5"/>
    <p:sldId id="265" r:id="rId6"/>
    <p:sldId id="266" r:id="rId7"/>
    <p:sldId id="267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50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50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5F2B-5357-4DDE-A124-7C3DDB277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FEEC4-2DD9-4E09-B4F4-7E7CB6A69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F20D-D97B-4BC7-AF45-DA3D8F5F4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F132A-E29E-4B84-89FC-692E629A0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C820F-846C-4DA3-A7A7-34587F846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81AD3-DD8E-4E89-87D4-56B5EDAC7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EA9CB-9316-4049-8013-2D1D8C161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A03A4-60DE-4E7D-834D-888A1E98F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02828-5ECA-46F9-BC29-2F67EC52C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8AEA3-F813-4A7C-B305-D8BB0D0DD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FE154-3A5D-4CDF-8C9C-7A0BA8B0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5864-E956-4A6C-BA80-FB1177ECB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BBD29-371C-4D57-AFF0-B9BAD2CA9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4B57540-ED52-41D6-BCF6-6432FD0AE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39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9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9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9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39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39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09600" y="762000"/>
            <a:ext cx="7696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u="sng">
                <a:solidFill>
                  <a:srgbClr val="FF00FF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143000" y="1828800"/>
            <a:ext cx="647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hlink"/>
                </a:solidFill>
                <a:latin typeface="Arial" pitchFamily="34" charset="0"/>
              </a:rPr>
              <a:t>KIỂM TRA BÀI CŨ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85800" y="2590800"/>
            <a:ext cx="670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1/ Tính tỉ số phần trăm của 2 số: 2,8 và 80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04800" y="3124200"/>
            <a:ext cx="8839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>
                <a:latin typeface="Arial" pitchFamily="34" charset="0"/>
              </a:rPr>
              <a:t>    </a:t>
            </a:r>
            <a:r>
              <a:rPr lang="en-US" sz="2000" b="1">
                <a:solidFill>
                  <a:schemeClr val="hlink"/>
                </a:solidFill>
                <a:latin typeface="Arial" pitchFamily="34" charset="0"/>
              </a:rPr>
              <a:t>Tỉ số phần trăm của 2 số 2,8 và 80 là 2,8 : 80 = 0,035 = 3,5%</a:t>
            </a:r>
          </a:p>
          <a:p>
            <a:pPr>
              <a:spcBef>
                <a:spcPct val="50000"/>
              </a:spcBef>
            </a:pPr>
            <a:endParaRPr lang="en-US" sz="2000" b="1">
              <a:latin typeface="Arial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62000" y="38100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2/ Tính 21,6% : 8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04800" y="4343400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</a:t>
            </a:r>
            <a:r>
              <a:rPr lang="en-US" sz="2000" b="1">
                <a:solidFill>
                  <a:schemeClr val="hlink"/>
                </a:solidFill>
                <a:latin typeface="Arial" pitchFamily="34" charset="0"/>
              </a:rPr>
              <a:t>Kết quả: 21,6%:8  = 2,7%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04" grpId="0"/>
      <p:bldP spid="4105" grpId="0"/>
      <p:bldP spid="41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762000"/>
            <a:ext cx="8763000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600" smtClean="0">
                <a:solidFill>
                  <a:srgbClr val="FF00FF"/>
                </a:solidFill>
                <a:latin typeface="Arial"/>
              </a:rPr>
            </a:br>
            <a:r>
              <a:rPr lang="en-US" sz="3600" smtClean="0">
                <a:solidFill>
                  <a:srgbClr val="FF00FF"/>
                </a:solidFill>
                <a:latin typeface="Arial"/>
              </a:rPr>
              <a:t>		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5613" cy="4522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/>
              </a:rPr>
              <a:t>  </a:t>
            </a:r>
            <a:r>
              <a:rPr lang="en-US" sz="2000" b="1" u="sng" smtClean="0">
                <a:latin typeface="Arial"/>
              </a:rPr>
              <a:t>Ví dụ</a:t>
            </a:r>
            <a:r>
              <a:rPr lang="en-US" sz="2000" smtClean="0">
                <a:latin typeface="Arial"/>
              </a:rPr>
              <a:t>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/>
              </a:rPr>
              <a:t>    Một trường tiểu học có 800 học sinh, trong đó số học sinh nữ chiếm 52,5%. Tính số học sinh nữ của trường đó.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810000"/>
            <a:ext cx="4038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u="sng">
                <a:latin typeface="Arial" pitchFamily="34" charset="0"/>
              </a:rPr>
              <a:t>Tóm tắt</a:t>
            </a:r>
            <a:r>
              <a:rPr lang="en-US" sz="1800" b="1">
                <a:latin typeface="Arial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toàn trường  :  800 HS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nữ chiếm      :  52,5%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nữ                 :  … HS 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191000" y="3810000"/>
            <a:ext cx="472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Các bước thực hiện: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100% số HS toàn trường là   :  800 HS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  <a:latin typeface="Arial" pitchFamily="34" charset="0"/>
              </a:rPr>
              <a:t>1% số HS toàn trường là       :  … HS ?</a:t>
            </a:r>
          </a:p>
          <a:p>
            <a:pPr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52,5% số HS toàn trường là  :  … HS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2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609600"/>
            <a:ext cx="89154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2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200" smtClean="0">
                <a:solidFill>
                  <a:srgbClr val="FF00FF"/>
                </a:solidFill>
                <a:latin typeface="Arial"/>
              </a:rPr>
            </a:br>
            <a:r>
              <a:rPr lang="en-US" sz="3200" smtClean="0">
                <a:latin typeface="Arial"/>
              </a:rPr>
              <a:t>		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latin typeface="Arial"/>
              </a:rPr>
              <a:t>Ví dụ</a:t>
            </a:r>
            <a:r>
              <a:rPr lang="en-US" sz="2000" smtClean="0">
                <a:latin typeface="Arial"/>
              </a:rPr>
              <a:t>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Arial"/>
              </a:rPr>
              <a:t>    </a:t>
            </a:r>
            <a:endParaRPr lang="en-US" sz="2400" smtClean="0">
              <a:latin typeface="Arial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36576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800" b="1" u="sng">
                <a:latin typeface="Arial" pitchFamily="34" charset="0"/>
              </a:rPr>
              <a:t>Tóm tắt</a:t>
            </a:r>
            <a:r>
              <a:rPr lang="en-US" sz="1800" b="1">
                <a:latin typeface="Arial" pitchFamily="34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toàn trường  :  800 HS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nữ chiếm      :  52,5%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Số HS nữ                 :  … HS ?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38600" y="1905000"/>
            <a:ext cx="47244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Các bước thực hiện: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100% số HS toàn trường là   :  800 HS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1% số HS toàn trường là       :  … HS 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52,5% số HS toàn trường là  :  … HS ?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124200" y="39624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giải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" y="4267200"/>
            <a:ext cx="8077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      1% số học sinh toàn trường là: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		800 : 100 = 8 (học sinh)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      Số học sinh nữ hay 52,5% số học sinh toàn trường là: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		8 x 52,5 = 420 (học sinh)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					Đáp số: 420 học sinh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14400" y="40386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Hai bước tính trên có thể viết gộp thành:</a:t>
            </a:r>
          </a:p>
          <a:p>
            <a:pPr>
              <a:spcBef>
                <a:spcPct val="50000"/>
              </a:spcBef>
            </a:pPr>
            <a:r>
              <a:rPr lang="en-US" sz="1800" b="1">
                <a:latin typeface="Arial" pitchFamily="34" charset="0"/>
              </a:rPr>
              <a:t>800 : 100 x 52,5 = 420 </a:t>
            </a:r>
          </a:p>
          <a:p>
            <a:pPr>
              <a:spcBef>
                <a:spcPct val="50000"/>
              </a:spcBef>
            </a:pPr>
            <a:r>
              <a:rPr lang="en-US" sz="1800" b="1">
                <a:latin typeface="Arial" pitchFamily="34" charset="0"/>
              </a:rPr>
              <a:t>Hoặc : 800 x 52,5 : 100 = 420</a:t>
            </a:r>
          </a:p>
        </p:txBody>
      </p:sp>
      <p:graphicFrame>
        <p:nvGraphicFramePr>
          <p:cNvPr id="9229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1413" y="5108575"/>
          <a:ext cx="1449387" cy="679450"/>
        </p:xfrm>
        <a:graphic>
          <a:graphicData uri="http://schemas.openxmlformats.org/presentationml/2006/ole">
            <p:oleObj spid="_x0000_s1026" name="Equation" r:id="rId3" imgW="672808" imgH="393529" progId="Equation.3">
              <p:embed/>
            </p:oleObj>
          </a:graphicData>
        </a:graphic>
      </p:graphicFrame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7200" y="5257800"/>
            <a:ext cx="6019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  <a:latin typeface="Arial" pitchFamily="34" charset="0"/>
              </a:rPr>
              <a:t>Trong thực hành tính ta có thể viết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28600" y="57912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  <a:latin typeface="Arial" pitchFamily="34" charset="0"/>
              </a:rPr>
              <a:t>Muốn tìm 52,5% của 800 ta có thể lấy 800 chia cho 100 rồi nhân với 52,5 hoặc lấy 800 nhân với 52,5 rồi chia cho 100.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4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90751E-6 L 0.00243 -0.3174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5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50" dur="5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52" dur="5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12139E-6 L -0.00469 -0.3285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6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044 L -0.00226 -0.32855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  <p:bldP spid="9223" grpId="1"/>
      <p:bldP spid="9224" grpId="0" build="allAtOnce"/>
      <p:bldP spid="9225" grpId="0"/>
      <p:bldP spid="9232" grpId="0"/>
      <p:bldP spid="92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600" smtClean="0">
                <a:solidFill>
                  <a:srgbClr val="FF00FF"/>
                </a:solidFill>
                <a:latin typeface="Arial"/>
              </a:rPr>
            </a:br>
            <a:r>
              <a:rPr lang="en-US" sz="3600" smtClean="0">
                <a:solidFill>
                  <a:srgbClr val="FF00FF"/>
                </a:solidFill>
                <a:latin typeface="Arial"/>
              </a:rPr>
              <a:t>		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  </a:t>
            </a:r>
            <a:endParaRPr lang="en-US" smtClean="0">
              <a:latin typeface="Arial"/>
            </a:endParaRP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Arial" pitchFamily="34" charset="0"/>
              </a:rPr>
              <a:t>II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. Giải bài toán về tìm giá trị một số phần trăm của một số: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28600" y="22098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Lãi suất tiết kiệm là 0,5% một tháng. Một người gửi tiết kiệm 1000 000 đồng.Tính số tiền lãi sau một tháng.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28600" y="2209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pitchFamily="34" charset="0"/>
              </a:rPr>
              <a:t>Bài toán</a:t>
            </a:r>
            <a:r>
              <a:rPr lang="en-US" sz="2000">
                <a:latin typeface="Arial" pitchFamily="34" charset="0"/>
              </a:rPr>
              <a:t>: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14400" y="3200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chemeClr val="hlink"/>
                </a:solidFill>
                <a:latin typeface="Arial" pitchFamily="34" charset="0"/>
              </a:rPr>
              <a:t>Tóm tắt: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0" y="3657600"/>
            <a:ext cx="388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100 đồng lãi          :   0,5 đồng                                      </a:t>
            </a:r>
          </a:p>
          <a:p>
            <a:r>
              <a:rPr lang="en-US" sz="2000">
                <a:latin typeface="Arial" pitchFamily="34" charset="0"/>
              </a:rPr>
              <a:t>1000 000 đồng lãi :  …đồng</a:t>
            </a:r>
            <a:r>
              <a:rPr lang="en-US" sz="1800">
                <a:latin typeface="Arial" pitchFamily="34" charset="0"/>
              </a:rPr>
              <a:t> ? 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105400" y="32004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 </a:t>
            </a:r>
            <a:r>
              <a:rPr lang="en-US" sz="2000" u="sng">
                <a:solidFill>
                  <a:schemeClr val="hlink"/>
                </a:solidFill>
                <a:latin typeface="Arial" pitchFamily="34" charset="0"/>
              </a:rPr>
              <a:t>Cách giải</a:t>
            </a:r>
            <a:r>
              <a:rPr lang="en-US" sz="2000">
                <a:solidFill>
                  <a:schemeClr val="hlin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800600" y="38100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pitchFamily="34" charset="0"/>
              </a:rPr>
              <a:t>Tính  0,5% của  1000 000 đồng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895600" y="44196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 </a:t>
            </a:r>
            <a:r>
              <a:rPr lang="en-US" sz="3200" u="sng">
                <a:solidFill>
                  <a:srgbClr val="FF0000"/>
                </a:solidFill>
                <a:latin typeface="Arial" pitchFamily="34" charset="0"/>
              </a:rPr>
              <a:t>Bài giải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524000" y="4830763"/>
            <a:ext cx="6629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   </a:t>
            </a:r>
            <a:r>
              <a:rPr lang="en-US" sz="2000">
                <a:latin typeface="Arial" pitchFamily="34" charset="0"/>
              </a:rPr>
              <a:t>Số tiền lãi sau một tháng là:</a:t>
            </a:r>
          </a:p>
          <a:p>
            <a:pPr>
              <a:lnSpc>
                <a:spcPct val="110000"/>
              </a:lnSpc>
            </a:pPr>
            <a:r>
              <a:rPr lang="en-US" sz="2000">
                <a:latin typeface="Arial" pitchFamily="34" charset="0"/>
              </a:rPr>
              <a:t>                1000 000 : 100 x  0,5 =    5 000 ( đồng)                                                                 </a:t>
            </a:r>
          </a:p>
          <a:p>
            <a:pPr>
              <a:lnSpc>
                <a:spcPct val="110000"/>
              </a:lnSpc>
            </a:pPr>
            <a:r>
              <a:rPr lang="en-US" sz="2000">
                <a:latin typeface="Arial" pitchFamily="34" charset="0"/>
              </a:rPr>
              <a:t>                                               </a:t>
            </a:r>
            <a:r>
              <a:rPr lang="en-US" sz="2000" u="sng">
                <a:latin typeface="Arial" pitchFamily="34" charset="0"/>
              </a:rPr>
              <a:t>Đáp số</a:t>
            </a:r>
            <a:r>
              <a:rPr lang="en-US" sz="2000">
                <a:latin typeface="Arial" pitchFamily="34" charset="0"/>
              </a:rPr>
              <a:t>: 5 000 đồng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2" grpId="0"/>
      <p:bldP spid="13323" grpId="0"/>
      <p:bldP spid="13324" grpId="0"/>
      <p:bldP spid="13326" grpId="0"/>
      <p:bldP spid="13327" grpId="0"/>
      <p:bldP spid="13328" grpId="0"/>
      <p:bldP spid="133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600" smtClean="0">
                <a:solidFill>
                  <a:srgbClr val="FF00FF"/>
                </a:solidFill>
                <a:latin typeface="Arial"/>
              </a:rPr>
            </a:br>
            <a:r>
              <a:rPr lang="en-US" sz="3600" smtClean="0">
                <a:solidFill>
                  <a:srgbClr val="FF00FF"/>
                </a:solidFill>
                <a:latin typeface="Arial"/>
              </a:rPr>
              <a:t>			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/>
              </a:rPr>
              <a:t>  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II. Giải bài toán về tìm giá trị một số phần trăm của một số: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4800" y="21336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III.Thực hành: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33400" y="25908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1</a:t>
            </a:r>
            <a:r>
              <a:rPr lang="en-US" sz="1800">
                <a:latin typeface="Arial" pitchFamily="34" charset="0"/>
              </a:rPr>
              <a:t>: 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371600" y="2971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Tóm tắt</a:t>
            </a:r>
            <a:r>
              <a:rPr lang="en-US" sz="1800" b="1">
                <a:solidFill>
                  <a:schemeClr val="hlin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04800" y="3352800"/>
            <a:ext cx="548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</a:rPr>
              <a:t>Số HS lớp học            :  32 HS		</a:t>
            </a:r>
          </a:p>
          <a:p>
            <a:r>
              <a:rPr lang="en-US" sz="1800">
                <a:latin typeface="Arial" pitchFamily="34" charset="0"/>
              </a:rPr>
              <a:t>Số HS 10 tuổi chiếm  : 75%                                                                           Còn lại là HS 11 tuổi                         </a:t>
            </a:r>
          </a:p>
          <a:p>
            <a:r>
              <a:rPr lang="en-US" sz="1800">
                <a:latin typeface="Arial" pitchFamily="34" charset="0"/>
              </a:rPr>
              <a:t>Số HS  11 tuổi            : … HS?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943600" y="2971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Cách  giải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800600" y="3429000"/>
            <a:ext cx="434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-Tìm số học sinh 10 tuổi </a:t>
            </a:r>
          </a:p>
          <a:p>
            <a:pPr>
              <a:lnSpc>
                <a:spcPct val="110000"/>
              </a:lnSpc>
            </a:pPr>
            <a:r>
              <a:rPr lang="en-US" sz="1800" b="1">
                <a:solidFill>
                  <a:srgbClr val="FF0000"/>
                </a:solidFill>
                <a:latin typeface="Arial" pitchFamily="34" charset="0"/>
              </a:rPr>
              <a:t>(Tìm 75% của 32 học sinh)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-Tìm số học sinh 11 tuổi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1143000" y="4724400"/>
            <a:ext cx="6705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rgbClr val="FF0000"/>
                </a:solidFill>
                <a:latin typeface="Arial" pitchFamily="34" charset="0"/>
              </a:rPr>
              <a:t>Bài giải</a:t>
            </a:r>
          </a:p>
          <a:p>
            <a:r>
              <a:rPr lang="en-US" sz="1800">
                <a:latin typeface="Arial" pitchFamily="34" charset="0"/>
              </a:rPr>
              <a:t>                          Số học sinh 10 tuổi là :</a:t>
            </a:r>
          </a:p>
          <a:p>
            <a:r>
              <a:rPr lang="en-US" sz="1800">
                <a:latin typeface="Arial" pitchFamily="34" charset="0"/>
              </a:rPr>
              <a:t>                               32 x 75 : 100  =  24 ( học sinh)</a:t>
            </a:r>
          </a:p>
          <a:p>
            <a:r>
              <a:rPr lang="en-US" sz="1800">
                <a:latin typeface="Arial" pitchFamily="34" charset="0"/>
              </a:rPr>
              <a:t>                          Số học sinh 11 tuổi là :</a:t>
            </a:r>
          </a:p>
          <a:p>
            <a:r>
              <a:rPr lang="en-US" sz="1800">
                <a:latin typeface="Arial" pitchFamily="34" charset="0"/>
              </a:rPr>
              <a:t>                               32 -  24    =   8 ( học sinh )</a:t>
            </a:r>
          </a:p>
          <a:p>
            <a:r>
              <a:rPr lang="en-US" sz="1800">
                <a:latin typeface="Arial" pitchFamily="34" charset="0"/>
              </a:rPr>
              <a:t>                                                   Đáp số :  8 học sinh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/>
      <p:bldP spid="16400" grpId="0"/>
      <p:bldP spid="16401" grpId="0"/>
      <p:bldP spid="16403" grpId="0"/>
      <p:bldP spid="164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600" smtClean="0">
                <a:solidFill>
                  <a:srgbClr val="FF00FF"/>
                </a:solidFill>
                <a:latin typeface="Arial"/>
              </a:rPr>
            </a:br>
            <a:r>
              <a:rPr lang="en-US" sz="3600" smtClean="0">
                <a:latin typeface="Arial"/>
              </a:rPr>
              <a:t>		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smtClean="0">
                <a:solidFill>
                  <a:schemeClr val="hlink"/>
                </a:solidFill>
                <a:latin typeface="Arial"/>
              </a:rPr>
              <a:t> 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II.Giải bài toán về tìm giá trị một số phần trăm của một số: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III.Thực hành: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533400" y="25908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1</a:t>
            </a:r>
            <a:r>
              <a:rPr lang="en-US" sz="1800">
                <a:latin typeface="Arial" pitchFamily="34" charset="0"/>
              </a:rPr>
              <a:t>: 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09600" y="3844925"/>
            <a:ext cx="7696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u="sng">
                <a:solidFill>
                  <a:srgbClr val="FF0000"/>
                </a:solidFill>
                <a:latin typeface="Arial" pitchFamily="34" charset="0"/>
              </a:rPr>
              <a:t>Cách 2</a:t>
            </a:r>
            <a:endParaRPr lang="en-US" sz="2000" b="1" i="1">
              <a:solidFill>
                <a:srgbClr val="FF0000"/>
              </a:solidFill>
              <a:latin typeface="Arial" pitchFamily="34" charset="0"/>
            </a:endParaRPr>
          </a:p>
          <a:p>
            <a:pPr algn="ctr"/>
            <a:r>
              <a:rPr lang="en-US" sz="2000" b="1" i="1">
                <a:latin typeface="Arial" pitchFamily="34" charset="0"/>
              </a:rPr>
              <a:t> </a:t>
            </a:r>
            <a:r>
              <a:rPr lang="en-US" sz="2000" u="sng">
                <a:solidFill>
                  <a:schemeClr val="hlink"/>
                </a:solidFill>
                <a:latin typeface="Arial" pitchFamily="34" charset="0"/>
              </a:rPr>
              <a:t>Bài giải</a:t>
            </a:r>
          </a:p>
          <a:p>
            <a:r>
              <a:rPr lang="en-US" sz="2000">
                <a:latin typeface="Arial" pitchFamily="34" charset="0"/>
              </a:rPr>
              <a:t>          Tỉ số phần trăm của số học sinh 11 tuổi lớp học đó là:</a:t>
            </a:r>
          </a:p>
          <a:p>
            <a:r>
              <a:rPr lang="en-US" sz="2000">
                <a:latin typeface="Arial" pitchFamily="34" charset="0"/>
              </a:rPr>
              <a:t>                                100% -  75%   =   25 % </a:t>
            </a:r>
          </a:p>
          <a:p>
            <a:r>
              <a:rPr lang="en-US" sz="2000">
                <a:latin typeface="Arial" pitchFamily="34" charset="0"/>
              </a:rPr>
              <a:t>           Số học sinh 11 tuổi của lớp học đó là:</a:t>
            </a:r>
          </a:p>
          <a:p>
            <a:r>
              <a:rPr lang="en-US" sz="2000">
                <a:latin typeface="Arial" pitchFamily="34" charset="0"/>
              </a:rPr>
              <a:t>                                32 x 25 : 100   =    8 ( học sinh)</a:t>
            </a:r>
          </a:p>
          <a:p>
            <a:r>
              <a:rPr lang="en-US" sz="2000">
                <a:latin typeface="Arial" pitchFamily="34" charset="0"/>
              </a:rPr>
              <a:t>                                                         Đáp số:   8 học sinh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33400" y="2667000"/>
            <a:ext cx="8229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u="sng">
                <a:latin typeface="Arial" pitchFamily="34" charset="0"/>
              </a:rPr>
              <a:t>  </a:t>
            </a:r>
            <a:r>
              <a:rPr lang="en-US" sz="2000" u="sng">
                <a:solidFill>
                  <a:schemeClr val="hlink"/>
                </a:solidFill>
                <a:latin typeface="Arial" pitchFamily="34" charset="0"/>
              </a:rPr>
              <a:t>Thảo luận nhóm đôi</a:t>
            </a:r>
          </a:p>
          <a:p>
            <a:r>
              <a:rPr lang="en-US" sz="2000">
                <a:latin typeface="Arial" pitchFamily="34" charset="0"/>
              </a:rPr>
              <a:t>        -100% số HS lớp học là  bao nhiêu HS ? </a:t>
            </a:r>
          </a:p>
          <a:p>
            <a:r>
              <a:rPr lang="en-US" sz="2000">
                <a:latin typeface="Arial" pitchFamily="34" charset="0"/>
              </a:rPr>
              <a:t>        -Tỉ số phần trăm của số HS 11 tuổi là  bao nhiêu  % ?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/>
      <p:bldP spid="174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 </a:t>
            </a:r>
            <a:br>
              <a:rPr lang="en-US" sz="3600" smtClean="0">
                <a:solidFill>
                  <a:srgbClr val="FF00FF"/>
                </a:solidFill>
                <a:latin typeface="Arial"/>
              </a:rPr>
            </a:br>
            <a:r>
              <a:rPr lang="en-US" sz="3600" smtClean="0">
                <a:latin typeface="Arial"/>
              </a:rPr>
              <a:t>		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/>
              </a:rPr>
              <a:t> 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II. Giải bài toán về tìm giá trị một số phần trăm của một số: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III.Thực hành: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1</a:t>
            </a:r>
            <a:r>
              <a:rPr lang="en-US" sz="1800">
                <a:latin typeface="Arial" pitchFamily="34" charset="0"/>
              </a:rPr>
              <a:t>: </a:t>
            </a:r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685800" y="3429000"/>
            <a:ext cx="807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38200" y="4191000"/>
            <a:ext cx="7162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pitchFamily="34" charset="0"/>
            </a:endParaRPr>
          </a:p>
          <a:p>
            <a:pPr algn="ctr"/>
            <a:r>
              <a:rPr lang="en-US" sz="1800" u="sng">
                <a:solidFill>
                  <a:srgbClr val="FF0000"/>
                </a:solidFill>
                <a:latin typeface="Arial" pitchFamily="34" charset="0"/>
              </a:rPr>
              <a:t>Bài giải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 </a:t>
            </a:r>
          </a:p>
          <a:p>
            <a:r>
              <a:rPr lang="en-US" sz="1800">
                <a:latin typeface="Arial" pitchFamily="34" charset="0"/>
              </a:rPr>
              <a:t>              Số tiền lãi gửi tiết kiệm sau một tháng là:</a:t>
            </a:r>
          </a:p>
          <a:p>
            <a:r>
              <a:rPr lang="en-US" sz="1800">
                <a:latin typeface="Arial" pitchFamily="34" charset="0"/>
              </a:rPr>
              <a:t>                          5 000 000 : 100 x 0,5 = 25000 (đồng)</a:t>
            </a:r>
          </a:p>
          <a:p>
            <a:r>
              <a:rPr lang="en-US" sz="1800">
                <a:latin typeface="Arial" pitchFamily="34" charset="0"/>
              </a:rPr>
              <a:t>             Tổng số tiền gửi và số tiền lãi sau một tháng là:</a:t>
            </a:r>
          </a:p>
          <a:p>
            <a:r>
              <a:rPr lang="en-US" sz="1800">
                <a:latin typeface="Arial" pitchFamily="34" charset="0"/>
              </a:rPr>
              <a:t>                          5 000 000 + 25000 =5 025 000 (đồng)</a:t>
            </a:r>
          </a:p>
          <a:p>
            <a:r>
              <a:rPr lang="en-US" sz="1800">
                <a:latin typeface="Arial" pitchFamily="34" charset="0"/>
              </a:rPr>
              <a:t>                                                Đáp số: 5 025 000 đồng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33400" y="2819400"/>
            <a:ext cx="1752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latin typeface="Arial" pitchFamily="34" charset="0"/>
              </a:rPr>
              <a:t>Bài 2:</a:t>
            </a:r>
            <a:r>
              <a:rPr lang="en-US" sz="1800">
                <a:latin typeface="Arial" pitchFamily="34" charset="0"/>
              </a:rPr>
              <a:t>   </a:t>
            </a:r>
          </a:p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" y="3124200"/>
            <a:ext cx="441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</a:rPr>
              <a:t>               </a:t>
            </a: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Tóm tắt</a:t>
            </a:r>
          </a:p>
          <a:p>
            <a:r>
              <a:rPr lang="en-US" sz="1800">
                <a:latin typeface="Arial" pitchFamily="34" charset="0"/>
              </a:rPr>
              <a:t>100 đồng một tháng lãi  : 0.5 đồng</a:t>
            </a:r>
          </a:p>
          <a:p>
            <a:r>
              <a:rPr lang="en-US" sz="1800">
                <a:latin typeface="Arial" pitchFamily="34" charset="0"/>
              </a:rPr>
              <a:t>5 triệu đồng một tháng   : số tiền gửi và tiền lãi … ? đồng     </a:t>
            </a:r>
          </a:p>
          <a:p>
            <a:pPr algn="ctr"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800600" y="312420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</a:rPr>
              <a:t>                  </a:t>
            </a: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Cách giải</a:t>
            </a:r>
          </a:p>
          <a:p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Tìm số tiền lãi sau một tháng </a:t>
            </a:r>
          </a:p>
          <a:p>
            <a:r>
              <a:rPr lang="en-US" sz="1800" b="1">
                <a:solidFill>
                  <a:srgbClr val="FF0000"/>
                </a:solidFill>
                <a:latin typeface="Arial" pitchFamily="34" charset="0"/>
              </a:rPr>
              <a:t>(Tìm 0,5% của 5 000 000 đồng)</a:t>
            </a:r>
          </a:p>
          <a:p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Tính tổng số tiền gửi và tiền lãi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5" grpId="0"/>
      <p:bldP spid="184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</a:t>
            </a:r>
            <a:r>
              <a:rPr lang="en-US" sz="3600" smtClean="0">
                <a:latin typeface="Arial"/>
              </a:rPr>
              <a:t> </a:t>
            </a:r>
            <a:br>
              <a:rPr lang="en-US" sz="3600" smtClean="0">
                <a:latin typeface="Arial"/>
              </a:rPr>
            </a:br>
            <a:r>
              <a:rPr lang="en-US" sz="3600" smtClean="0">
                <a:latin typeface="Arial"/>
              </a:rPr>
              <a:t>		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 smtClean="0">
                <a:latin typeface="Arial"/>
              </a:rPr>
              <a:t>  </a:t>
            </a:r>
            <a:endParaRPr lang="en-US" sz="2400" b="1" smtClean="0">
              <a:latin typeface="Arial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II. Giải bài toán về tìm giá trị một số phần trăm của một số: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81000" y="22098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III.Thực hành: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1</a:t>
            </a:r>
            <a:r>
              <a:rPr lang="en-US" sz="1800">
                <a:latin typeface="Arial" pitchFamily="34" charset="0"/>
              </a:rPr>
              <a:t>: 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685800" y="3429000"/>
            <a:ext cx="807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33400" y="2819400"/>
            <a:ext cx="1752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latin typeface="Arial" pitchFamily="34" charset="0"/>
              </a:rPr>
              <a:t>Bài 2:</a:t>
            </a:r>
            <a:r>
              <a:rPr lang="en-US" sz="1800">
                <a:latin typeface="Arial" pitchFamily="34" charset="0"/>
              </a:rPr>
              <a:t>   </a:t>
            </a:r>
          </a:p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81000" y="3657600"/>
            <a:ext cx="51054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                 </a:t>
            </a:r>
            <a:r>
              <a:rPr lang="en-US" sz="1800" u="sng">
                <a:latin typeface="Arial" pitchFamily="34" charset="0"/>
              </a:rPr>
              <a:t>Cách 1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Số mét vải may quần là: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       345 x 40 : 100 = 138 (m)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Số mét vải may áo là :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       345 – 138 = 207  (m)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                     Đáp số: 207 m 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267200" y="3657600"/>
            <a:ext cx="48768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u="sng">
                <a:solidFill>
                  <a:schemeClr val="hlink"/>
                </a:solidFill>
                <a:latin typeface="Arial" pitchFamily="34" charset="0"/>
              </a:rPr>
              <a:t>Cách 2: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   Tỉ số phần trăm của số mét vải may áo:                               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              100% - 40% =  60%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   Số mét vải may áo là: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              345 x 60 : 100  = 207 (m )</a:t>
            </a:r>
          </a:p>
          <a:p>
            <a:pPr>
              <a:lnSpc>
                <a:spcPct val="110000"/>
              </a:lnSpc>
            </a:pPr>
            <a:r>
              <a:rPr lang="en-US" sz="1800">
                <a:solidFill>
                  <a:schemeClr val="hlink"/>
                </a:solidFill>
                <a:latin typeface="Arial" pitchFamily="34" charset="0"/>
              </a:rPr>
              <a:t>                                 Đáp số: 207 m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sz="180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33400" y="3200400"/>
            <a:ext cx="3048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latin typeface="Arial" pitchFamily="34" charset="0"/>
              </a:rPr>
              <a:t>Bài 3</a:t>
            </a:r>
            <a:r>
              <a:rPr lang="en-US" sz="1800">
                <a:latin typeface="Arial" pitchFamily="34" charset="0"/>
              </a:rPr>
              <a:t>: </a:t>
            </a:r>
            <a:r>
              <a:rPr lang="en-US" sz="1800">
                <a:solidFill>
                  <a:srgbClr val="FF0000"/>
                </a:solidFill>
                <a:latin typeface="Arial" pitchFamily="34" charset="0"/>
              </a:rPr>
              <a:t>(HS K, G)</a:t>
            </a:r>
          </a:p>
          <a:p>
            <a:pPr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3810000" y="3048000"/>
            <a:ext cx="1600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Arial" pitchFamily="34" charset="0"/>
              </a:rPr>
              <a:t>Bài giải</a:t>
            </a:r>
            <a:r>
              <a:rPr lang="en-US" sz="2000" b="1">
                <a:solidFill>
                  <a:srgbClr val="FF0000"/>
                </a:solidFill>
                <a:latin typeface="Arial" pitchFamily="34" charset="0"/>
              </a:rPr>
              <a:t>: 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/>
      <p:bldP spid="215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0"/>
            <a:ext cx="8763000" cy="731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rgbClr val="FF00FF"/>
                </a:solidFill>
                <a:latin typeface="Arial"/>
              </a:rPr>
              <a:t>Toán</a:t>
            </a:r>
            <a:r>
              <a:rPr lang="en-US" sz="3600" smtClean="0">
                <a:solidFill>
                  <a:srgbClr val="FF00FF"/>
                </a:solidFill>
                <a:latin typeface="Arial"/>
              </a:rPr>
              <a:t>: Giải toán về tỉ số phần trăm (tt)</a:t>
            </a:r>
            <a:r>
              <a:rPr lang="en-US" sz="3600" smtClean="0">
                <a:latin typeface="Arial"/>
              </a:rPr>
              <a:t> </a:t>
            </a:r>
            <a:br>
              <a:rPr lang="en-US" sz="3600" smtClean="0">
                <a:latin typeface="Arial"/>
              </a:rPr>
            </a:br>
            <a:r>
              <a:rPr lang="en-US" sz="3600" smtClean="0">
                <a:latin typeface="Arial"/>
              </a:rPr>
              <a:t>			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u="sng" smtClean="0">
                <a:solidFill>
                  <a:schemeClr val="hlink"/>
                </a:solidFill>
                <a:latin typeface="Arial"/>
              </a:rPr>
              <a:t>I.Cách tính 52,5% của 800: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Arial"/>
              </a:rPr>
              <a:t>  </a:t>
            </a:r>
            <a:endParaRPr lang="en-US" sz="2400" smtClean="0">
              <a:latin typeface="Arial"/>
            </a:endParaRP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II. Giải bài toán về tìm giá trị một số phần trăm của một số: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</a:t>
            </a:r>
            <a:r>
              <a:rPr lang="en-US" sz="2000" b="1" u="sng">
                <a:solidFill>
                  <a:schemeClr val="hlink"/>
                </a:solidFill>
                <a:latin typeface="Arial" pitchFamily="34" charset="0"/>
              </a:rPr>
              <a:t>III.Thực hành: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pitchFamily="34" charset="0"/>
              </a:rPr>
              <a:t>Bài 1</a:t>
            </a:r>
            <a:r>
              <a:rPr lang="en-US" sz="1800">
                <a:latin typeface="Arial" pitchFamily="34" charset="0"/>
              </a:rPr>
              <a:t>: 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685800" y="3429000"/>
            <a:ext cx="807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33400" y="2819400"/>
            <a:ext cx="1752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latin typeface="Arial" pitchFamily="34" charset="0"/>
              </a:rPr>
              <a:t>Bài 2:</a:t>
            </a:r>
            <a:r>
              <a:rPr lang="en-US" sz="1800">
                <a:latin typeface="Arial" pitchFamily="34" charset="0"/>
              </a:rPr>
              <a:t>   </a:t>
            </a:r>
          </a:p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533400" y="3200400"/>
            <a:ext cx="2362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latin typeface="Arial" pitchFamily="34" charset="0"/>
              </a:rPr>
              <a:t>Bài 3: </a:t>
            </a:r>
            <a:r>
              <a:rPr lang="en-US" sz="1800" b="1">
                <a:solidFill>
                  <a:schemeClr val="hlink"/>
                </a:solidFill>
                <a:latin typeface="Arial" pitchFamily="34" charset="0"/>
              </a:rPr>
              <a:t>(HS K, G)</a:t>
            </a:r>
          </a:p>
          <a:p>
            <a:endParaRPr lang="en-US" sz="1800" b="1" u="sng">
              <a:solidFill>
                <a:schemeClr val="hlink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800" u="sng">
              <a:latin typeface="Arial" pitchFamily="34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228600" y="42672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  <a:latin typeface="Arial" pitchFamily="34" charset="0"/>
              </a:rPr>
              <a:t>Muốn tìm 52,5% của 800 ta có thể lấy 800 chia cho 100 rồi nhân với 52,5 hoặc lấy 800 nhân với 52,5 rồi chia cho 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  <p:bldP spid="23567" grpId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460</TotalTime>
  <Words>1120</Words>
  <Application>Microsoft PowerPoint</Application>
  <PresentationFormat>On-screen Show (4:3)</PresentationFormat>
  <Paragraphs>143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Garamond</vt:lpstr>
      <vt:lpstr>Arial</vt:lpstr>
      <vt:lpstr>Wingdings</vt:lpstr>
      <vt:lpstr>Calibri</vt:lpstr>
      <vt:lpstr>Stream</vt:lpstr>
      <vt:lpstr>Microsoft Equation 3.0</vt:lpstr>
      <vt:lpstr>Slide 1</vt:lpstr>
      <vt:lpstr>Toán: Giải toán về tỉ số phần trăm (tt)     </vt:lpstr>
      <vt:lpstr>Toán: Giải toán về tỉ số phần trăm (tt)     </vt:lpstr>
      <vt:lpstr>Toán: Giải toán về tỉ số phần trăm (tt)     </vt:lpstr>
      <vt:lpstr>Toán: Giải toán về tỉ số phần trăm (tt)     </vt:lpstr>
      <vt:lpstr>Toán: Giải toán về tỉ số phần trăm (tt)     </vt:lpstr>
      <vt:lpstr>Toán: Giải toán về tỉ số phần trăm (tt)     </vt:lpstr>
      <vt:lpstr>Toán: Giải toán về tỉ số phần trăm (tt)     </vt:lpstr>
      <vt:lpstr>Toán: Giải toán về tỉ số phần trăm (tt)     </vt:lpstr>
    </vt:vector>
  </TitlesOfParts>
  <Company>TRUONG DINH 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 MY</dc:creator>
  <cp:lastModifiedBy>CSTeam</cp:lastModifiedBy>
  <cp:revision>16</cp:revision>
  <cp:lastPrinted>1601-01-01T00:00:00Z</cp:lastPrinted>
  <dcterms:created xsi:type="dcterms:W3CDTF">1601-01-01T00:00:00Z</dcterms:created>
  <dcterms:modified xsi:type="dcterms:W3CDTF">2016-06-30T03:34:49Z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